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embeddedFontLst>
    <p:embeddedFont>
      <p:font typeface="Economica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d8baa87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d8baa87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d8baa87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d8baa87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d8baa87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d8baa87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270f3a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270f3a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descr="the-lottery ed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200" y="180400"/>
            <a:ext cx="6654799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936500" y="428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Lottery 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936500" y="1965455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Shirley Jackson</a:t>
            </a:r>
            <a:endParaRPr/>
          </a:p>
        </p:txBody>
      </p:sp>
      <p:pic>
        <p:nvPicPr>
          <p:cNvPr id="65" name="Google Shape;65;p13" descr="pre_cut_stones_001_by_presterjohn1.jpg"/>
          <p:cNvPicPr preferRelativeResize="0"/>
          <p:nvPr/>
        </p:nvPicPr>
        <p:blipFill rotWithShape="1">
          <a:blip r:embed="rId4">
            <a:alphaModFix/>
          </a:blip>
          <a:srcRect l="55458" t="51848"/>
          <a:stretch/>
        </p:blipFill>
        <p:spPr>
          <a:xfrm>
            <a:off x="1435101" y="3835251"/>
            <a:ext cx="1613547" cy="130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descr="pre_cut_stones_001_by_presterjohn1.jpg"/>
          <p:cNvPicPr preferRelativeResize="0"/>
          <p:nvPr/>
        </p:nvPicPr>
        <p:blipFill rotWithShape="1">
          <a:blip r:embed="rId4">
            <a:alphaModFix/>
          </a:blip>
          <a:srcRect r="53148" b="54073"/>
          <a:stretch/>
        </p:blipFill>
        <p:spPr>
          <a:xfrm>
            <a:off x="2" y="4088450"/>
            <a:ext cx="1435096" cy="10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descr="pre_cut_stones_001_by_presterjohn1.jpg"/>
          <p:cNvPicPr preferRelativeResize="0"/>
          <p:nvPr/>
        </p:nvPicPr>
        <p:blipFill rotWithShape="1">
          <a:blip r:embed="rId4">
            <a:alphaModFix/>
          </a:blip>
          <a:srcRect l="52776" b="55555"/>
          <a:stretch/>
        </p:blipFill>
        <p:spPr>
          <a:xfrm>
            <a:off x="225293" y="3599728"/>
            <a:ext cx="800307" cy="564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3"/>
          <p:cNvGrpSpPr/>
          <p:nvPr/>
        </p:nvGrpSpPr>
        <p:grpSpPr>
          <a:xfrm rot="10800000">
            <a:off x="6095352" y="107228"/>
            <a:ext cx="3048646" cy="1543776"/>
            <a:chOff x="2" y="3599728"/>
            <a:chExt cx="3048646" cy="1543776"/>
          </a:xfrm>
        </p:grpSpPr>
        <p:pic>
          <p:nvPicPr>
            <p:cNvPr id="69" name="Google Shape;69;p13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l="55458" t="51848"/>
            <a:stretch/>
          </p:blipFill>
          <p:spPr>
            <a:xfrm>
              <a:off x="1435101" y="3835251"/>
              <a:ext cx="1613547" cy="1308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r="53148" b="54073"/>
            <a:stretch/>
          </p:blipFill>
          <p:spPr>
            <a:xfrm>
              <a:off x="2" y="4088450"/>
              <a:ext cx="1435096" cy="105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l="52776" b="55555"/>
            <a:stretch/>
          </p:blipFill>
          <p:spPr>
            <a:xfrm>
              <a:off x="225293" y="3599728"/>
              <a:ext cx="800307" cy="564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3" descr="pre_cut_stones_001_by_presterjohn1.jpg"/>
          <p:cNvPicPr preferRelativeResize="0"/>
          <p:nvPr/>
        </p:nvPicPr>
        <p:blipFill rotWithShape="1">
          <a:blip r:embed="rId4">
            <a:alphaModFix/>
          </a:blip>
          <a:srcRect l="52776" b="55555"/>
          <a:stretch/>
        </p:blipFill>
        <p:spPr>
          <a:xfrm rot="-5400000">
            <a:off x="7400793" y="1031878"/>
            <a:ext cx="800307" cy="56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Shirley Jackson</a:t>
            </a:r>
            <a:endParaRPr/>
          </a:p>
        </p:txBody>
      </p:sp>
      <p:pic>
        <p:nvPicPr>
          <p:cNvPr id="78" name="Google Shape;78;p14" descr="jackson_shirle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50" y="-466800"/>
            <a:ext cx="4282450" cy="5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18525" y="1312325"/>
            <a:ext cx="5292300" cy="3527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Super weird lady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Born Dec. 14, 1916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Died Aug. 8, 1965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Became a RECLUSE when she started gaining notoriety for her writing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of the most influential suspense and horror authors</a:t>
            </a:r>
            <a:endParaRPr sz="2400"/>
          </a:p>
        </p:txBody>
      </p:sp>
      <p:grpSp>
        <p:nvGrpSpPr>
          <p:cNvPr id="80" name="Google Shape;80;p14"/>
          <p:cNvGrpSpPr/>
          <p:nvPr/>
        </p:nvGrpSpPr>
        <p:grpSpPr>
          <a:xfrm>
            <a:off x="3225126" y="260956"/>
            <a:ext cx="1715168" cy="831323"/>
            <a:chOff x="2" y="3599728"/>
            <a:chExt cx="3048646" cy="1543776"/>
          </a:xfrm>
        </p:grpSpPr>
        <p:pic>
          <p:nvPicPr>
            <p:cNvPr id="81" name="Google Shape;81;p14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l="55458" t="51848"/>
            <a:stretch/>
          </p:blipFill>
          <p:spPr>
            <a:xfrm>
              <a:off x="1435101" y="3835251"/>
              <a:ext cx="1613547" cy="1308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r="53148" b="54073"/>
            <a:stretch/>
          </p:blipFill>
          <p:spPr>
            <a:xfrm>
              <a:off x="2" y="4088450"/>
              <a:ext cx="1435096" cy="105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 descr="pre_cut_stones_001_by_presterjohn1.jpg"/>
            <p:cNvPicPr preferRelativeResize="0"/>
            <p:nvPr/>
          </p:nvPicPr>
          <p:blipFill rotWithShape="1">
            <a:blip r:embed="rId4">
              <a:alphaModFix/>
            </a:blip>
            <a:srcRect l="52776" b="55555"/>
            <a:stretch/>
          </p:blipFill>
          <p:spPr>
            <a:xfrm>
              <a:off x="225293" y="3599728"/>
              <a:ext cx="800307" cy="5649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2067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Lottery</a:t>
            </a: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4491900" cy="1798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Published in 1948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Controversial, but also made Jackson famous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“One of the most famous short stories of American Literature”</a:t>
            </a:r>
            <a:endParaRPr/>
          </a:p>
        </p:txBody>
      </p:sp>
      <p:grpSp>
        <p:nvGrpSpPr>
          <p:cNvPr id="90" name="Google Shape;90;p15"/>
          <p:cNvGrpSpPr/>
          <p:nvPr/>
        </p:nvGrpSpPr>
        <p:grpSpPr>
          <a:xfrm>
            <a:off x="88902" y="3345728"/>
            <a:ext cx="3048646" cy="1543776"/>
            <a:chOff x="2" y="3599728"/>
            <a:chExt cx="3048646" cy="1543776"/>
          </a:xfrm>
        </p:grpSpPr>
        <p:pic>
          <p:nvPicPr>
            <p:cNvPr id="91" name="Google Shape;91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l="55458" t="51848"/>
            <a:stretch/>
          </p:blipFill>
          <p:spPr>
            <a:xfrm>
              <a:off x="1435101" y="3835251"/>
              <a:ext cx="1613547" cy="1308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r="53148" b="54073"/>
            <a:stretch/>
          </p:blipFill>
          <p:spPr>
            <a:xfrm>
              <a:off x="2" y="4088450"/>
              <a:ext cx="1435096" cy="105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l="52776" b="55555"/>
            <a:stretch/>
          </p:blipFill>
          <p:spPr>
            <a:xfrm>
              <a:off x="225293" y="3599728"/>
              <a:ext cx="800307" cy="564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5"/>
          <p:cNvGrpSpPr/>
          <p:nvPr/>
        </p:nvGrpSpPr>
        <p:grpSpPr>
          <a:xfrm rot="10800000">
            <a:off x="6032502" y="94528"/>
            <a:ext cx="3048646" cy="1543776"/>
            <a:chOff x="2" y="3599728"/>
            <a:chExt cx="3048646" cy="1543776"/>
          </a:xfrm>
        </p:grpSpPr>
        <p:pic>
          <p:nvPicPr>
            <p:cNvPr id="95" name="Google Shape;95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l="55458" t="51848"/>
            <a:stretch/>
          </p:blipFill>
          <p:spPr>
            <a:xfrm>
              <a:off x="1435101" y="3835251"/>
              <a:ext cx="1613547" cy="1308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r="53148" b="54073"/>
            <a:stretch/>
          </p:blipFill>
          <p:spPr>
            <a:xfrm>
              <a:off x="2" y="4088450"/>
              <a:ext cx="1435096" cy="105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 descr="pre_cut_stones_001_by_presterjohn1.jpg"/>
            <p:cNvPicPr preferRelativeResize="0"/>
            <p:nvPr/>
          </p:nvPicPr>
          <p:blipFill rotWithShape="1">
            <a:blip r:embed="rId3">
              <a:alphaModFix/>
            </a:blip>
            <a:srcRect l="52776" b="55555"/>
            <a:stretch/>
          </p:blipFill>
          <p:spPr>
            <a:xfrm>
              <a:off x="225293" y="3599728"/>
              <a:ext cx="800307" cy="564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999325" y="2156100"/>
            <a:ext cx="2067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875150" y="3032375"/>
            <a:ext cx="4097400" cy="1368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Values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Scapegoat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Mob Mentality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489150" y="1720325"/>
            <a:ext cx="25920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Based on the title, </a:t>
            </a:r>
            <a:r>
              <a:rPr lang="en" sz="1800" i="1" u="sng"/>
              <a:t>write down a few ideas</a:t>
            </a:r>
            <a:r>
              <a:rPr lang="en" sz="1800" i="1"/>
              <a:t> of what you think the </a:t>
            </a:r>
            <a:r>
              <a:rPr lang="en" sz="1800" i="1" u="sng"/>
              <a:t>story’s theme will be.</a:t>
            </a:r>
            <a:endParaRPr sz="1800" i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115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Devices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2165475"/>
            <a:ext cx="2720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Plot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Mood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Tone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Irony (situational)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Suspense</a:t>
            </a:r>
            <a:endParaRPr b="1"/>
          </a:p>
        </p:txBody>
      </p:sp>
      <p:pic>
        <p:nvPicPr>
          <p:cNvPr id="107" name="Google Shape;107;p16" descr="pre_cut_stones_001_by_presterjohn1.jpg"/>
          <p:cNvPicPr preferRelativeResize="0"/>
          <p:nvPr/>
        </p:nvPicPr>
        <p:blipFill rotWithShape="1">
          <a:blip r:embed="rId3">
            <a:alphaModFix/>
          </a:blip>
          <a:srcRect l="55458" t="51848"/>
          <a:stretch/>
        </p:blipFill>
        <p:spPr>
          <a:xfrm>
            <a:off x="7996970" y="1"/>
            <a:ext cx="1147032" cy="9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pre_cut_stones_001_by_presterjohn1.jpg"/>
          <p:cNvPicPr preferRelativeResize="0"/>
          <p:nvPr/>
        </p:nvPicPr>
        <p:blipFill rotWithShape="1">
          <a:blip r:embed="rId3">
            <a:alphaModFix/>
          </a:blip>
          <a:srcRect r="53148" b="54073"/>
          <a:stretch/>
        </p:blipFill>
        <p:spPr>
          <a:xfrm>
            <a:off x="7063024" y="0"/>
            <a:ext cx="933952" cy="68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pre_cut_stones_001_by_presterjohn1.jpg"/>
          <p:cNvPicPr preferRelativeResize="0"/>
          <p:nvPr/>
        </p:nvPicPr>
        <p:blipFill rotWithShape="1">
          <a:blip r:embed="rId3">
            <a:alphaModFix/>
          </a:blip>
          <a:srcRect l="52776" b="55555"/>
          <a:stretch/>
        </p:blipFill>
        <p:spPr>
          <a:xfrm>
            <a:off x="8452950" y="833650"/>
            <a:ext cx="691050" cy="48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548525" y="2023075"/>
            <a:ext cx="60291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sequence of the story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emotional effect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attitude of the author or character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opposite of what is expected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tension involved in what is about to happen in a story</a:t>
            </a:r>
            <a:endParaRPr sz="1800"/>
          </a:p>
        </p:txBody>
      </p:sp>
      <p:sp>
        <p:nvSpPr>
          <p:cNvPr id="111" name="Google Shape;111;p16"/>
          <p:cNvSpPr txBox="1"/>
          <p:nvPr/>
        </p:nvSpPr>
        <p:spPr>
          <a:xfrm>
            <a:off x="613525" y="946625"/>
            <a:ext cx="7575000" cy="1074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In your groups, </a:t>
            </a:r>
            <a:r>
              <a:rPr lang="en" sz="1800" i="1" u="sng"/>
              <a:t>spread out the papers with the terms</a:t>
            </a:r>
            <a:r>
              <a:rPr lang="en" sz="1800" i="1"/>
              <a:t> below at your table. </a:t>
            </a:r>
            <a:r>
              <a:rPr lang="en" sz="1800" i="1" u="sng"/>
              <a:t>Using the stack of index cards</a:t>
            </a:r>
            <a:r>
              <a:rPr lang="en" sz="1800" i="1"/>
              <a:t> with words on them, </a:t>
            </a:r>
            <a:r>
              <a:rPr lang="en" sz="1800" i="1" u="sng"/>
              <a:t>place the cards</a:t>
            </a:r>
            <a:r>
              <a:rPr lang="en" sz="1800" i="1"/>
              <a:t> under the associated term. </a:t>
            </a:r>
            <a:endParaRPr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47800" y="90450"/>
            <a:ext cx="1694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Situational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129775" y="846150"/>
            <a:ext cx="2808000" cy="3259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Has to do with </a:t>
            </a:r>
            <a:r>
              <a:rPr lang="en" sz="1800" u="sng"/>
              <a:t>ACTION</a:t>
            </a:r>
            <a:endParaRPr sz="1800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the opposite of what is expected happens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EX: </a:t>
            </a:r>
            <a:r>
              <a:rPr lang="en" sz="1800"/>
              <a:t>A fire station burns down.</a:t>
            </a:r>
            <a:endParaRPr sz="18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06975" y="9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Verbal 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232650" y="9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Dramatic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049663" y="846200"/>
            <a:ext cx="2973000" cy="3259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Has to do with </a:t>
            </a:r>
            <a:r>
              <a:rPr lang="en" sz="1800" u="sng"/>
              <a:t>WORDS</a:t>
            </a:r>
            <a:endParaRPr sz="1800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what you say is the opposite of what you mean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EX: </a:t>
            </a:r>
            <a:r>
              <a:rPr lang="en" sz="1800"/>
              <a:t>“I LOVE reading in Ms. Hanley’s class” says the person who hates reading. </a:t>
            </a:r>
            <a:endParaRPr sz="180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6124950" y="846200"/>
            <a:ext cx="2915700" cy="3259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Has to do with </a:t>
            </a:r>
            <a:r>
              <a:rPr lang="en" sz="1800" u="sng"/>
              <a:t>KNOWLEDGE</a:t>
            </a:r>
            <a:endParaRPr sz="1800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the audience knows something the characters do not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EX: </a:t>
            </a:r>
            <a:r>
              <a:rPr lang="en" sz="1800"/>
              <a:t>Seeing the killer in a horror movie behind the main character.</a:t>
            </a:r>
            <a:endParaRPr sz="1800"/>
          </a:p>
        </p:txBody>
      </p:sp>
      <p:sp>
        <p:nvSpPr>
          <p:cNvPr id="122" name="Google Shape;122;p17"/>
          <p:cNvSpPr txBox="1"/>
          <p:nvPr/>
        </p:nvSpPr>
        <p:spPr>
          <a:xfrm>
            <a:off x="6124950" y="4302600"/>
            <a:ext cx="29157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https://youtu.be/K0-sRzqRCic</a:t>
            </a:r>
            <a:endParaRPr dirty="0"/>
          </a:p>
        </p:txBody>
      </p:sp>
      <p:sp>
        <p:nvSpPr>
          <p:cNvPr id="123" name="Google Shape;123;p17"/>
          <p:cNvSpPr txBox="1"/>
          <p:nvPr/>
        </p:nvSpPr>
        <p:spPr>
          <a:xfrm>
            <a:off x="152075" y="4302650"/>
            <a:ext cx="28080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https://youtu.be/WFPJMBh42_A</a:t>
            </a:r>
            <a:endParaRPr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3094875" y="4307150"/>
            <a:ext cx="29157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https://youtu.be/2LNG1ySVsl4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00E7A609E5D4A8A89D7D6D4F51D3E" ma:contentTypeVersion="4" ma:contentTypeDescription="Create a new document." ma:contentTypeScope="" ma:versionID="c633362cd3d79f1e676be1184f58c51f">
  <xsd:schema xmlns:xsd="http://www.w3.org/2001/XMLSchema" xmlns:xs="http://www.w3.org/2001/XMLSchema" xmlns:p="http://schemas.microsoft.com/office/2006/metadata/properties" xmlns:ns2="b99d5a3c-491f-4c86-8631-65be1d0f2a3d" targetNamespace="http://schemas.microsoft.com/office/2006/metadata/properties" ma:root="true" ma:fieldsID="b9e5b7698ec6bdf5c1d3667940ba44b2" ns2:_="">
    <xsd:import namespace="b99d5a3c-491f-4c86-8631-65be1d0f2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d5a3c-491f-4c86-8631-65be1d0f2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A7DEE-4C4C-4FDF-99A2-308F884FD2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916C7-6119-4BBB-B46F-5D16940962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1D3474-4555-4345-A3CE-0BA07CB67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d5a3c-491f-4c86-8631-65be1d0f2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281</Words>
  <Application>Microsoft Office PowerPoint</Application>
  <PresentationFormat>On-screen Show (16:9)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Economica</vt:lpstr>
      <vt:lpstr>Open Sans</vt:lpstr>
      <vt:lpstr>Luxe</vt:lpstr>
      <vt:lpstr>The Lottery </vt:lpstr>
      <vt:lpstr>Shirley Jackson</vt:lpstr>
      <vt:lpstr>The Lottery</vt:lpstr>
      <vt:lpstr>Literary Devices</vt:lpstr>
      <vt:lpstr>Situational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Lottery </dc:title>
  <cp:lastModifiedBy>Hanley, Kristen</cp:lastModifiedBy>
  <cp:revision>3</cp:revision>
  <dcterms:modified xsi:type="dcterms:W3CDTF">2018-09-28T15:02:57Z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0x01010094A00E7A609E5D4A8A89D7D6D4F51D3E</vt:lpwstr>
  </property>
</Properties>
</file>