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Ubuntu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524b0035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524b0035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24b0035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24b0035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24b0035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24b0035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24b0035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24b0035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a4844f0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4a4844f0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4a4844f0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4a4844f0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ujWLyuGys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1TrKIzAJ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ATwnTHoH9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.edu/~exa10/The%20Rhetorical%20Appeals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Y4MnpzG5Sqc" TargetMode="External"/><Relationship Id="rId5" Type="http://schemas.openxmlformats.org/officeDocument/2006/relationships/hyperlink" Target="https://obamawhitehouse.archives.gov/the-press-office/2013/09/10/remarks-president-address-nation-syria" TargetMode="External"/><Relationship Id="rId4" Type="http://schemas.openxmlformats.org/officeDocument/2006/relationships/hyperlink" Target="https://www.youtube.com/watch?v=3ujWLyuGysM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11700" y="269350"/>
            <a:ext cx="8520600" cy="10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Ubuntu"/>
                <a:ea typeface="Ubuntu"/>
                <a:cs typeface="Ubuntu"/>
                <a:sym typeface="Ubuntu"/>
              </a:rPr>
              <a:t>The Aristotelian Appeals</a:t>
            </a:r>
            <a:endParaRPr sz="5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1700" y="1501400"/>
            <a:ext cx="24084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mfortaa"/>
                <a:ea typeface="Comfortaa"/>
                <a:cs typeface="Comfortaa"/>
                <a:sym typeface="Comfortaa"/>
              </a:rPr>
              <a:t>Ethos</a:t>
            </a:r>
            <a:r>
              <a:rPr lang="en" sz="3000"/>
              <a:t> </a:t>
            </a:r>
            <a:endParaRPr sz="30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075" y="2656475"/>
            <a:ext cx="4429840" cy="29532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3367800" y="1501400"/>
            <a:ext cx="24084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mfortaa"/>
                <a:ea typeface="Comfortaa"/>
                <a:cs typeface="Comfortaa"/>
                <a:sym typeface="Comfortaa"/>
              </a:rPr>
              <a:t>Pathos</a:t>
            </a:r>
            <a:r>
              <a:rPr lang="en" sz="3000"/>
              <a:t> </a:t>
            </a:r>
            <a:endParaRPr sz="3000"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6570850" y="1501400"/>
            <a:ext cx="24084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mfortaa"/>
                <a:ea typeface="Comfortaa"/>
                <a:cs typeface="Comfortaa"/>
                <a:sym typeface="Comfortaa"/>
              </a:rPr>
              <a:t>Logos</a:t>
            </a:r>
            <a:r>
              <a:rPr lang="en" sz="3000"/>
              <a:t> 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667525" y="328200"/>
            <a:ext cx="15021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Ethos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514825" y="4261575"/>
            <a:ext cx="1780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Pathos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617975" y="4261575"/>
            <a:ext cx="1551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Logos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295613" y="1196700"/>
            <a:ext cx="4245900" cy="3215700"/>
          </a:xfrm>
          <a:prstGeom prst="triangle">
            <a:avLst>
              <a:gd name="adj" fmla="val 50156"/>
            </a:avLst>
          </a:prstGeom>
          <a:solidFill>
            <a:srgbClr val="FFFFFF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038675" y="328200"/>
            <a:ext cx="3937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Arguments based on ethics, morals, values, and beliefs. </a:t>
            </a:r>
            <a:endParaRPr sz="1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747125" y="1063150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Ethics, Ethical</a:t>
            </a:r>
            <a:endParaRPr sz="1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112600" y="2786700"/>
            <a:ext cx="3937800" cy="10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Arguments based on logic, facts, statistics, evidence from academic authorities.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-345975" y="3176700"/>
            <a:ext cx="3937800" cy="10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Arguments used to induce emotion from the audience;  fear, love, sadness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133025" y="3789000"/>
            <a:ext cx="2520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Logic, Logical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64625" y="2432400"/>
            <a:ext cx="2916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Pathetic, Em</a:t>
            </a:r>
            <a:r>
              <a:rPr lang="en" sz="1800" u="sng">
                <a:latin typeface="Comfortaa"/>
                <a:ea typeface="Comfortaa"/>
                <a:cs typeface="Comfortaa"/>
                <a:sym typeface="Comfortaa"/>
              </a:rPr>
              <a:t>path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y, A</a:t>
            </a:r>
            <a:r>
              <a:rPr lang="en" sz="1800" u="sng">
                <a:latin typeface="Comfortaa"/>
                <a:ea typeface="Comfortaa"/>
                <a:cs typeface="Comfortaa"/>
                <a:sym typeface="Comfortaa"/>
              </a:rPr>
              <a:t>path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y, Sym</a:t>
            </a:r>
            <a:r>
              <a:rPr lang="en" sz="1800" u="sng">
                <a:latin typeface="Comfortaa"/>
                <a:ea typeface="Comfortaa"/>
                <a:cs typeface="Comfortaa"/>
                <a:sym typeface="Comfortaa"/>
              </a:rPr>
              <a:t>path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y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387450" y="121000"/>
            <a:ext cx="2369100" cy="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Ubuntu"/>
                <a:ea typeface="Ubuntu"/>
                <a:cs typeface="Ubuntu"/>
                <a:sym typeface="Ubuntu"/>
              </a:rPr>
              <a:t>Ethos</a:t>
            </a:r>
            <a:endParaRPr sz="4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“[The writer] creates the impression that (s)he is a person of sound sense, high moral character, and benevolence/good will” (1). 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 b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Credibility</a:t>
            </a: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- the author’s knowledge of the subject, expert judgement, and logical perspective. 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 b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Moral Character - </a:t>
            </a: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 author’s ability to choose right from wrong and respect of common values. 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 b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Good Will</a:t>
            </a: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- the author’s likability and trustworthiness.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https://youtu.be/3ujWLyuGysM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3021739" y="294925"/>
            <a:ext cx="609000" cy="509700"/>
          </a:xfrm>
          <a:prstGeom prst="triangle">
            <a:avLst>
              <a:gd name="adj" fmla="val 50156"/>
            </a:avLst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387450" y="355225"/>
            <a:ext cx="2369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Ubuntu"/>
                <a:ea typeface="Ubuntu"/>
                <a:cs typeface="Ubuntu"/>
                <a:sym typeface="Ubuntu"/>
              </a:rPr>
              <a:t>Pathos</a:t>
            </a:r>
            <a:endParaRPr sz="4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316500"/>
            <a:ext cx="8520600" cy="32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 writer appeals to the audience’s emotions like, fear, sadness, duty, hope, and patriotism (2).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Using personal anecdotes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Characterizing in a positive or negative way (“good” “bad”)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Imagery, Simile, Metaphors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Using objects with an emotional subtext (people, pets, ideas, symbols)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https://youtu.be/wc1TrKIzAJM</a:t>
            </a:r>
            <a:r>
              <a:rPr lang="en" u="sng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2840214" y="468925"/>
            <a:ext cx="609000" cy="509700"/>
          </a:xfrm>
          <a:prstGeom prst="triangle">
            <a:avLst>
              <a:gd name="adj" fmla="val 50156"/>
            </a:avLst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387450" y="355225"/>
            <a:ext cx="2369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Ubuntu"/>
                <a:ea typeface="Ubuntu"/>
                <a:cs typeface="Ubuntu"/>
                <a:sym typeface="Ubuntu"/>
              </a:rPr>
              <a:t>Logos</a:t>
            </a:r>
            <a:endParaRPr sz="4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445300"/>
            <a:ext cx="8520600" cy="31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 writer appeals to the audience’s reason and logical thinking. 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 b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Presentation of the Argument - </a:t>
            </a: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cause-and-effect, chronological, deductive/inductive reasoning, analogy. 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</a:pPr>
            <a:r>
              <a:rPr lang="en" b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Presentation of the Evidence -</a:t>
            </a:r>
            <a:r>
              <a:rPr lang="en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citation from expert, scientific studies, statistics, classifications and definitions.  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https://youtu.be/0ATwnTHoH9A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009639" y="468925"/>
            <a:ext cx="609000" cy="509700"/>
          </a:xfrm>
          <a:prstGeom prst="triangle">
            <a:avLst>
              <a:gd name="adj" fmla="val 50156"/>
            </a:avLst>
          </a:prstGeom>
          <a:solidFill>
            <a:srgbClr val="FFFFFF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667525" y="122475"/>
            <a:ext cx="15021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Ethos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732525" y="4261575"/>
            <a:ext cx="1780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Pathos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6617975" y="4261575"/>
            <a:ext cx="1551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Logos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2295613" y="1196700"/>
            <a:ext cx="4245900" cy="3215700"/>
          </a:xfrm>
          <a:prstGeom prst="triangle">
            <a:avLst>
              <a:gd name="adj" fmla="val 50156"/>
            </a:avLst>
          </a:prstGeom>
          <a:solidFill>
            <a:srgbClr val="FFFFFF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3158125" y="663775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Ethics, Ethical</a:t>
            </a:r>
            <a:endParaRPr sz="1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328575" y="4006825"/>
            <a:ext cx="2520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Logic, Logical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-137925" y="3594225"/>
            <a:ext cx="2916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Pathetic, Em</a:t>
            </a:r>
            <a:r>
              <a:rPr lang="en" sz="1800" u="sng">
                <a:latin typeface="Comfortaa"/>
                <a:ea typeface="Comfortaa"/>
                <a:cs typeface="Comfortaa"/>
                <a:sym typeface="Comfortaa"/>
              </a:rPr>
              <a:t>path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y, A</a:t>
            </a:r>
            <a:r>
              <a:rPr lang="en" sz="1800" u="sng">
                <a:latin typeface="Comfortaa"/>
                <a:ea typeface="Comfortaa"/>
                <a:cs typeface="Comfortaa"/>
                <a:sym typeface="Comfortaa"/>
              </a:rPr>
              <a:t>path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y, Sym</a:t>
            </a:r>
            <a:r>
              <a:rPr lang="en" sz="1800" u="sng">
                <a:latin typeface="Comfortaa"/>
                <a:ea typeface="Comfortaa"/>
                <a:cs typeface="Comfortaa"/>
                <a:sym typeface="Comfortaa"/>
              </a:rPr>
              <a:t>path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y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1061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References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729550"/>
            <a:ext cx="8520600" cy="41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UNM. “The Aristotelian Triad (The Rhetorical Appeals)” Unm.edu. 19 Oct 2018. Retrieved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http://www.unm.edu/~exa10/The%20Rhetorical%20Appeals.htm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Ibid.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Universal Pictures. “Evan Almighty” 19 Oct 2018. Retrieved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https://www.youtube.com/watch?v=3ujWLyuGysM&amp;feature=youtu.be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Universal Pictures. “Mean Girls” 19 Oct 2018 Retrieved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https://www.youtube.com/watch?v=3ujWLyuGysM&amp;feature=youtu.be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Obama, Barack. “Remarks by the President in Address to the Nation on Syria” 10 Sept 2013. Retrieved from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https://obamawhitehouse.archives.gov/the-press-office/2013/09/10/remarks-president-address-nation-syria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Invisible Children. “KONY 2012” 5 Mar 2012. Retrieved from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https://www.youtube.com/watch?v=Y4MnpzG5Sqc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00E7A609E5D4A8A89D7D6D4F51D3E" ma:contentTypeVersion="4" ma:contentTypeDescription="Create a new document." ma:contentTypeScope="" ma:versionID="c633362cd3d79f1e676be1184f58c51f">
  <xsd:schema xmlns:xsd="http://www.w3.org/2001/XMLSchema" xmlns:xs="http://www.w3.org/2001/XMLSchema" xmlns:p="http://schemas.microsoft.com/office/2006/metadata/properties" xmlns:ns2="b99d5a3c-491f-4c86-8631-65be1d0f2a3d" targetNamespace="http://schemas.microsoft.com/office/2006/metadata/properties" ma:root="true" ma:fieldsID="b9e5b7698ec6bdf5c1d3667940ba44b2" ns2:_="">
    <xsd:import namespace="b99d5a3c-491f-4c86-8631-65be1d0f2a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d5a3c-491f-4c86-8631-65be1d0f2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F0051-87B0-4D0D-B3A1-AC58349255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51B24D-DCE7-40A9-9EC7-58F7117BD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24B64-FF43-4849-A7AB-69AE6A998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d5a3c-491f-4c86-8631-65be1d0f2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Plum</vt:lpstr>
      <vt:lpstr>The Aristotelian Appeals</vt:lpstr>
      <vt:lpstr>Ethos</vt:lpstr>
      <vt:lpstr>Ethos</vt:lpstr>
      <vt:lpstr>Pathos</vt:lpstr>
      <vt:lpstr>Logos</vt:lpstr>
      <vt:lpstr>Ethos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Aristotelian Appeals</dc:title>
  <cp:revision>1</cp:revision>
  <dcterms:modified xsi:type="dcterms:W3CDTF">2019-11-05T12:25:22Z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0x01010094A00E7A609E5D4A8A89D7D6D4F51D3E</vt:lpwstr>
  </property>
</Properties>
</file>